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66" r:id="rId5"/>
    <p:sldId id="259" r:id="rId6"/>
    <p:sldId id="273" r:id="rId7"/>
    <p:sldId id="274" r:id="rId8"/>
    <p:sldId id="275" r:id="rId9"/>
    <p:sldId id="267" r:id="rId10"/>
    <p:sldId id="260" r:id="rId11"/>
    <p:sldId id="268" r:id="rId12"/>
    <p:sldId id="279" r:id="rId13"/>
    <p:sldId id="285" r:id="rId14"/>
    <p:sldId id="280" r:id="rId15"/>
    <p:sldId id="284" r:id="rId16"/>
    <p:sldId id="261" r:id="rId17"/>
    <p:sldId id="269" r:id="rId18"/>
    <p:sldId id="281" r:id="rId19"/>
    <p:sldId id="282" r:id="rId20"/>
    <p:sldId id="283" r:id="rId21"/>
    <p:sldId id="286" r:id="rId22"/>
    <p:sldId id="287" r:id="rId23"/>
    <p:sldId id="288" r:id="rId24"/>
    <p:sldId id="289" r:id="rId25"/>
    <p:sldId id="290" r:id="rId26"/>
    <p:sldId id="291" r:id="rId27"/>
    <p:sldId id="297" r:id="rId28"/>
    <p:sldId id="296" r:id="rId29"/>
    <p:sldId id="313" r:id="rId30"/>
    <p:sldId id="311" r:id="rId31"/>
    <p:sldId id="312" r:id="rId32"/>
    <p:sldId id="295" r:id="rId33"/>
    <p:sldId id="294" r:id="rId34"/>
    <p:sldId id="293" r:id="rId35"/>
    <p:sldId id="298" r:id="rId36"/>
    <p:sldId id="299" r:id="rId37"/>
    <p:sldId id="300" r:id="rId38"/>
    <p:sldId id="262" r:id="rId39"/>
    <p:sldId id="270" r:id="rId40"/>
    <p:sldId id="276" r:id="rId41"/>
    <p:sldId id="277" r:id="rId42"/>
    <p:sldId id="308" r:id="rId43"/>
    <p:sldId id="307" r:id="rId44"/>
    <p:sldId id="306" r:id="rId45"/>
    <p:sldId id="305" r:id="rId46"/>
    <p:sldId id="278" r:id="rId47"/>
    <p:sldId id="309" r:id="rId48"/>
    <p:sldId id="304" r:id="rId49"/>
    <p:sldId id="314" r:id="rId50"/>
    <p:sldId id="263" r:id="rId51"/>
    <p:sldId id="271" r:id="rId52"/>
    <p:sldId id="301" r:id="rId53"/>
    <p:sldId id="302" r:id="rId54"/>
    <p:sldId id="303" r:id="rId55"/>
    <p:sldId id="264" r:id="rId56"/>
    <p:sldId id="272" r:id="rId57"/>
    <p:sldId id="310" r:id="rId58"/>
    <p:sldId id="265" r:id="rId59"/>
  </p:sldIdLst>
  <p:sldSz cx="18288000" cy="10287000"/>
  <p:notesSz cx="6858000" cy="9144000"/>
  <p:embeddedFontLst>
    <p:embeddedFont>
      <p:font typeface="Noto Sans TC" panose="02020500000000000000" charset="-120"/>
      <p:bold r:id="rId61"/>
    </p:embeddedFont>
    <p:embeddedFont>
      <p:font typeface="Crimson Pro" panose="020B0604020202020204" charset="0"/>
      <p:bold r:id="rId62"/>
      <p:bold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gr43CoWRl5ce7dKaybBIf/bikQ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-1896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9213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163.16.244.72/course_plane/113/index.htm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2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853576"/>
            <a:ext cx="17526000" cy="84047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7301455" y="5325230"/>
            <a:ext cx="6646500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 dirty="0" err="1">
                <a:solidFill>
                  <a:srgbClr val="4C5729"/>
                </a:solidFill>
                <a:latin typeface="Crimson Pro"/>
                <a:ea typeface="Crimson Pro"/>
                <a:cs typeface="Crimson Pro"/>
                <a:sym typeface="Crimson Pro"/>
              </a:rPr>
              <a:t>校名</a:t>
            </a:r>
            <a:r>
              <a:rPr lang="zh-TW" altLang="en-US" sz="4200" b="1" i="0" u="none" strike="noStrike" cap="none" dirty="0">
                <a:solidFill>
                  <a:srgbClr val="4C5729"/>
                </a:solidFill>
                <a:latin typeface="Crimson Pro"/>
                <a:ea typeface="Crimson Pro"/>
                <a:cs typeface="Crimson Pro"/>
                <a:sym typeface="Crimson Pro"/>
              </a:rPr>
              <a:t>：莊敬國小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 dirty="0" err="1">
                <a:solidFill>
                  <a:srgbClr val="4C5729"/>
                </a:solidFill>
                <a:latin typeface="Crimson Pro"/>
                <a:ea typeface="Crimson Pro"/>
                <a:cs typeface="Crimson Pro"/>
                <a:sym typeface="Crimson Pro"/>
              </a:rPr>
              <a:t>報告者</a:t>
            </a:r>
            <a:r>
              <a:rPr lang="zh-TW" altLang="en-US" sz="4200" b="0" i="0" u="none" strike="noStrike" cap="none" dirty="0">
                <a:solidFill>
                  <a:srgbClr val="4C5729"/>
                </a:solidFill>
                <a:latin typeface="Crimson Pro"/>
                <a:ea typeface="Crimson Pro"/>
                <a:cs typeface="Crimson Pro"/>
                <a:sym typeface="Crimson Pro"/>
              </a:rPr>
              <a:t>：胡光達、邱女玲</a:t>
            </a:r>
            <a:endParaRPr dirty="0"/>
          </a:p>
        </p:txBody>
      </p:sp>
      <p:sp>
        <p:nvSpPr>
          <p:cNvPr id="86" name="Google Shape;86;p1"/>
          <p:cNvSpPr/>
          <p:nvPr/>
        </p:nvSpPr>
        <p:spPr>
          <a:xfrm rot="560633">
            <a:off x="-2674747" y="6812196"/>
            <a:ext cx="9148722" cy="334944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7" name="Google Shape;87;p1"/>
          <p:cNvSpPr/>
          <p:nvPr/>
        </p:nvSpPr>
        <p:spPr>
          <a:xfrm rot="-9869885">
            <a:off x="10533111" y="-682859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8" name="Google Shape;88;p1"/>
          <p:cNvSpPr txBox="1"/>
          <p:nvPr/>
        </p:nvSpPr>
        <p:spPr>
          <a:xfrm>
            <a:off x="3453963" y="2535037"/>
            <a:ext cx="11962200" cy="1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83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113學年度課程計畫</a:t>
            </a:r>
            <a:endParaRPr dirty="0"/>
          </a:p>
        </p:txBody>
      </p:sp>
      <p:pic>
        <p:nvPicPr>
          <p:cNvPr id="2050" name="Picture 2" descr="https://www.jjps.kh.edu.tw/upload/294/103_70599_media/%E6%A0%A1%E5%BE%BD%E7%B0%A1%E4%BB%8B.jpg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3963" y="4648750"/>
            <a:ext cx="3231225" cy="28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5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5988"/>
            <a:ext cx="18288000" cy="912329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/>
          <p:nvPr/>
        </p:nvSpPr>
        <p:spPr>
          <a:xfrm rot="2037754">
            <a:off x="4744324" y="-3040025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5" name="Google Shape;135;p5"/>
          <p:cNvSpPr txBox="1"/>
          <p:nvPr/>
        </p:nvSpPr>
        <p:spPr>
          <a:xfrm>
            <a:off x="1028700" y="847725"/>
            <a:ext cx="1649851" cy="1487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77" b="1" i="0" u="none" strike="noStrike" cap="none">
                <a:solidFill>
                  <a:srgbClr val="CB7D68"/>
                </a:solidFill>
                <a:latin typeface="Crimson Pro"/>
                <a:ea typeface="Crimson Pro"/>
                <a:cs typeface="Crimson Pro"/>
                <a:sym typeface="Crimson Pro"/>
              </a:rPr>
              <a:t>03</a:t>
            </a:r>
            <a:endParaRPr/>
          </a:p>
        </p:txBody>
      </p:sp>
      <p:sp>
        <p:nvSpPr>
          <p:cNvPr id="136" name="Google Shape;136;p5"/>
          <p:cNvSpPr txBox="1"/>
          <p:nvPr/>
        </p:nvSpPr>
        <p:spPr>
          <a:xfrm>
            <a:off x="1853625" y="2334838"/>
            <a:ext cx="5513501" cy="101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43" b="0" i="0" u="none" strike="noStrike" cap="none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學校課程架構</a:t>
            </a:r>
            <a:endParaRPr/>
          </a:p>
        </p:txBody>
      </p:sp>
      <p:sp>
        <p:nvSpPr>
          <p:cNvPr id="137" name="Google Shape;137;p5"/>
          <p:cNvSpPr txBox="1"/>
          <p:nvPr/>
        </p:nvSpPr>
        <p:spPr>
          <a:xfrm>
            <a:off x="2111296" y="4133802"/>
            <a:ext cx="13808177" cy="430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95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e-1   </a:t>
            </a:r>
            <a:r>
              <a:rPr lang="en-US" sz="4895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各年級學生學習節數一覽表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95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e-2   </a:t>
            </a:r>
            <a:r>
              <a:rPr lang="en-US" sz="4895" b="1" i="0" u="none" strike="noStrike" cap="none" dirty="0" err="1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法律規定或重要宣導教育議題彙整表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95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         (</a:t>
            </a:r>
            <a:r>
              <a:rPr lang="en-US" sz="4895" b="1" i="0" u="none" strike="noStrike" cap="none" dirty="0" err="1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對照領域或彈性課程計畫</a:t>
            </a:r>
            <a:r>
              <a:rPr lang="en-US" sz="4895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)---</a:t>
            </a:r>
            <a:r>
              <a:rPr lang="en-US" sz="4895" b="1" i="0" u="none" strike="noStrike" cap="none" dirty="0" err="1">
                <a:solidFill>
                  <a:srgbClr val="FF3131"/>
                </a:solidFill>
                <a:latin typeface="Noto Sans TC"/>
                <a:ea typeface="Noto Sans TC"/>
                <a:cs typeface="Noto Sans TC"/>
                <a:sym typeface="Noto Sans TC"/>
              </a:rPr>
              <a:t>很重要</a:t>
            </a:r>
            <a:r>
              <a:rPr lang="en-US" sz="4895" b="1" i="0" u="none" strike="noStrike" cap="none" dirty="0">
                <a:solidFill>
                  <a:srgbClr val="FF3131"/>
                </a:solidFill>
                <a:latin typeface="Noto Sans TC"/>
                <a:ea typeface="Noto Sans TC"/>
                <a:cs typeface="Noto Sans TC"/>
                <a:sym typeface="Noto Sans TC"/>
              </a:rPr>
              <a:t>!!!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95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e-3   </a:t>
            </a:r>
            <a:r>
              <a:rPr lang="en-US" sz="4895" b="1" i="0" u="none" strike="noStrike" cap="none" dirty="0" err="1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學生畢業考後至畢業前課程活動之規劃安排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95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         (</a:t>
            </a:r>
            <a:r>
              <a:rPr lang="en-US" sz="4895" b="1" i="0" u="none" strike="noStrike" cap="none" dirty="0" err="1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併領域及校訂課程計畫</a:t>
            </a:r>
            <a:r>
              <a:rPr lang="en-US" sz="4895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)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46" y="685801"/>
            <a:ext cx="17180169" cy="9337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7107" y="778142"/>
            <a:ext cx="15733965" cy="906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822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85" y="545123"/>
            <a:ext cx="17391183" cy="9390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170" y="352080"/>
            <a:ext cx="16414972" cy="93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920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85" y="545123"/>
            <a:ext cx="17391183" cy="9390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11" y="1195754"/>
            <a:ext cx="17652260" cy="851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15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85" y="545123"/>
            <a:ext cx="17391183" cy="9390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47" y="861646"/>
            <a:ext cx="17084263" cy="893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920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85" y="545123"/>
            <a:ext cx="17391183" cy="9390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47" y="624672"/>
            <a:ext cx="17207878" cy="913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15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6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0068" y="0"/>
            <a:ext cx="1472793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1307426" y="413622"/>
            <a:ext cx="1649851" cy="1487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77" b="1" i="0" u="none" strike="noStrike" cap="none">
                <a:solidFill>
                  <a:srgbClr val="CB7D68"/>
                </a:solidFill>
                <a:latin typeface="Crimson Pro"/>
                <a:ea typeface="Crimson Pro"/>
                <a:cs typeface="Crimson Pro"/>
                <a:sym typeface="Crimson Pro"/>
              </a:rPr>
              <a:t>04</a:t>
            </a:r>
            <a:endParaRPr/>
          </a:p>
        </p:txBody>
      </p:sp>
      <p:sp>
        <p:nvSpPr>
          <p:cNvPr id="145" name="Google Shape;145;p6"/>
          <p:cNvSpPr txBox="1"/>
          <p:nvPr/>
        </p:nvSpPr>
        <p:spPr>
          <a:xfrm>
            <a:off x="3353694" y="1286064"/>
            <a:ext cx="6542004" cy="121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 err="1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學校課程評鑑</a:t>
            </a:r>
            <a:endParaRPr dirty="0"/>
          </a:p>
        </p:txBody>
      </p:sp>
      <p:sp>
        <p:nvSpPr>
          <p:cNvPr id="146" name="Google Shape;146;p6"/>
          <p:cNvSpPr/>
          <p:nvPr/>
        </p:nvSpPr>
        <p:spPr>
          <a:xfrm rot="1371069">
            <a:off x="-5828044" y="5663145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7" name="Google Shape;147;p6"/>
          <p:cNvSpPr txBox="1"/>
          <p:nvPr/>
        </p:nvSpPr>
        <p:spPr>
          <a:xfrm>
            <a:off x="4253925" y="3463875"/>
            <a:ext cx="120594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75" b="1" i="0" u="none" strike="noStrike" cap="none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112學年度學校課程評鑑實施結果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75" b="1" i="0" u="none" strike="noStrike" cap="none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(含實施規劃表與分析省思)</a:t>
            </a:r>
            <a:endParaRPr/>
          </a:p>
        </p:txBody>
      </p:sp>
      <p:sp>
        <p:nvSpPr>
          <p:cNvPr id="148" name="Google Shape;148;p6"/>
          <p:cNvSpPr txBox="1"/>
          <p:nvPr/>
        </p:nvSpPr>
        <p:spPr>
          <a:xfrm>
            <a:off x="5890846" y="6337116"/>
            <a:ext cx="7344370" cy="11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一部</a:t>
            </a:r>
            <a:r>
              <a:rPr lang="en-US" sz="5199" dirty="0" err="1">
                <a:latin typeface="Calibri"/>
                <a:ea typeface="Calibri"/>
                <a:cs typeface="Calibri"/>
                <a:sym typeface="Calibri"/>
              </a:rPr>
              <a:t>定</a:t>
            </a:r>
            <a:r>
              <a:rPr lang="en-US" sz="5199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、一校訂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85" y="545123"/>
            <a:ext cx="17391183" cy="9390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4BE1A8F6-49DA-9579-A010-DEE1D35A4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84478"/>
            <a:ext cx="15414171" cy="10015727"/>
          </a:xfrm>
          <a:prstGeom prst="rect">
            <a:avLst/>
          </a:prstGeom>
        </p:spPr>
      </p:pic>
      <p:sp>
        <p:nvSpPr>
          <p:cNvPr id="8" name="Google Shape;145;p6">
            <a:extLst>
              <a:ext uri="{FF2B5EF4-FFF2-40B4-BE49-F238E27FC236}">
                <a16:creationId xmlns="" xmlns:a16="http://schemas.microsoft.com/office/drawing/2014/main" id="{6CED9E4B-CC1D-05AC-8586-ED7FAEBE4913}"/>
              </a:ext>
            </a:extLst>
          </p:cNvPr>
          <p:cNvSpPr txBox="1"/>
          <p:nvPr/>
        </p:nvSpPr>
        <p:spPr>
          <a:xfrm>
            <a:off x="291403" y="50693"/>
            <a:ext cx="1735825" cy="98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校訂</a:t>
            </a: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22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85" y="545123"/>
            <a:ext cx="17391183" cy="9390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E108C27-8CA0-87AF-D40E-C30506EFD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603921"/>
            <a:ext cx="14810013" cy="93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9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85" y="545123"/>
            <a:ext cx="17391183" cy="9390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EACDF59A-2BBB-8BD3-48B6-4E8A12243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1" y="462539"/>
            <a:ext cx="15544800" cy="95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9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621" y="1028700"/>
            <a:ext cx="13610702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/>
          <p:nvPr/>
        </p:nvSpPr>
        <p:spPr>
          <a:xfrm rot="5400000">
            <a:off x="3946353" y="-396799"/>
            <a:ext cx="10395294" cy="10395294"/>
          </a:xfrm>
          <a:custGeom>
            <a:avLst/>
            <a:gdLst/>
            <a:ahLst/>
            <a:cxnLst/>
            <a:rect l="l" t="t" r="r" b="b"/>
            <a:pathLst>
              <a:path w="10395294" h="10395294" extrusionOk="0">
                <a:moveTo>
                  <a:pt x="0" y="0"/>
                </a:moveTo>
                <a:lnTo>
                  <a:pt x="10395294" y="0"/>
                </a:lnTo>
                <a:lnTo>
                  <a:pt x="10395294" y="10395294"/>
                </a:lnTo>
                <a:lnTo>
                  <a:pt x="0" y="10395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5" name="Google Shape;95;p2"/>
          <p:cNvSpPr txBox="1"/>
          <p:nvPr/>
        </p:nvSpPr>
        <p:spPr>
          <a:xfrm>
            <a:off x="1316242" y="6277476"/>
            <a:ext cx="5559665" cy="121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今日重點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6595946" y="1426368"/>
            <a:ext cx="13125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3" b="0" i="0" u="none" strike="noStrike" cap="none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6595946" y="2592928"/>
            <a:ext cx="1312558" cy="85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3" b="0" i="0" u="none" strike="noStrike" cap="none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6595946" y="3741766"/>
            <a:ext cx="1312558" cy="85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3" b="0" i="0" u="none" strike="noStrike" cap="none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6595946" y="4849311"/>
            <a:ext cx="1312558" cy="85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3" b="0" i="0" u="none" strike="noStrike" cap="none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6595946" y="6034239"/>
            <a:ext cx="1312558" cy="85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3" b="0" i="0" u="none" strike="noStrike" cap="none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 rot="1141843">
            <a:off x="-6093675" y="805038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2" name="Google Shape;102;p2"/>
          <p:cNvSpPr txBox="1"/>
          <p:nvPr/>
        </p:nvSpPr>
        <p:spPr>
          <a:xfrm>
            <a:off x="7908498" y="1506775"/>
            <a:ext cx="40800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2" b="0" i="0" u="none" strike="noStrike" cap="none">
                <a:solidFill>
                  <a:srgbClr val="4C5729"/>
                </a:solidFill>
                <a:latin typeface="Crimson Pro"/>
                <a:ea typeface="Crimson Pro"/>
                <a:cs typeface="Crimson Pro"/>
                <a:sym typeface="Crimson Pro"/>
              </a:rPr>
              <a:t>課程計畫首頁.</a:t>
            </a:r>
            <a:endParaRPr sz="2100"/>
          </a:p>
        </p:txBody>
      </p:sp>
      <p:sp>
        <p:nvSpPr>
          <p:cNvPr id="103" name="Google Shape;103;p2"/>
          <p:cNvSpPr txBox="1"/>
          <p:nvPr/>
        </p:nvSpPr>
        <p:spPr>
          <a:xfrm>
            <a:off x="7908499" y="2379138"/>
            <a:ext cx="90009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0" i="0" u="none" strike="noStrike" cap="none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校訂課程計畫</a:t>
            </a:r>
            <a:endParaRPr sz="2100"/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0" i="0" u="none" strike="noStrike" cap="none">
                <a:solidFill>
                  <a:srgbClr val="4C5729"/>
                </a:solidFill>
                <a:latin typeface="Crimson Pro"/>
                <a:ea typeface="Crimson Pro"/>
                <a:cs typeface="Crimson Pro"/>
                <a:sym typeface="Crimson Pro"/>
              </a:rPr>
              <a:t>(含「彈性學習課程」類型與節數分配表)</a:t>
            </a:r>
            <a:endParaRPr sz="2100"/>
          </a:p>
        </p:txBody>
      </p:sp>
      <p:sp>
        <p:nvSpPr>
          <p:cNvPr id="104" name="Google Shape;104;p2"/>
          <p:cNvSpPr txBox="1"/>
          <p:nvPr/>
        </p:nvSpPr>
        <p:spPr>
          <a:xfrm>
            <a:off x="7908498" y="3964613"/>
            <a:ext cx="40800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2" b="0" i="0" u="none" strike="noStrike" cap="none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學校課程架構</a:t>
            </a:r>
            <a:endParaRPr sz="2100"/>
          </a:p>
        </p:txBody>
      </p:sp>
      <p:sp>
        <p:nvSpPr>
          <p:cNvPr id="105" name="Google Shape;105;p2"/>
          <p:cNvSpPr txBox="1"/>
          <p:nvPr/>
        </p:nvSpPr>
        <p:spPr>
          <a:xfrm>
            <a:off x="7908504" y="5053133"/>
            <a:ext cx="26469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2" b="0" i="0" u="none" strike="noStrike" cap="none">
                <a:solidFill>
                  <a:srgbClr val="4C5729"/>
                </a:solidFill>
                <a:latin typeface="Crimson Pro"/>
                <a:ea typeface="Crimson Pro"/>
                <a:cs typeface="Crimson Pro"/>
                <a:sym typeface="Crimson Pro"/>
              </a:rPr>
              <a:t>課程評鑑.</a:t>
            </a:r>
            <a:endParaRPr sz="2100"/>
          </a:p>
        </p:txBody>
      </p:sp>
      <p:sp>
        <p:nvSpPr>
          <p:cNvPr id="106" name="Google Shape;106;p2"/>
          <p:cNvSpPr txBox="1"/>
          <p:nvPr/>
        </p:nvSpPr>
        <p:spPr>
          <a:xfrm>
            <a:off x="7908498" y="6251175"/>
            <a:ext cx="71685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2" b="0" i="0" u="none" strike="noStrike" cap="none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彈性學習課程教案規劃設計</a:t>
            </a:r>
            <a:endParaRPr sz="2100"/>
          </a:p>
        </p:txBody>
      </p:sp>
      <p:sp>
        <p:nvSpPr>
          <p:cNvPr id="107" name="Google Shape;107;p2"/>
          <p:cNvSpPr txBox="1"/>
          <p:nvPr/>
        </p:nvSpPr>
        <p:spPr>
          <a:xfrm>
            <a:off x="6595946" y="7215998"/>
            <a:ext cx="1312558" cy="85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3" b="0" i="0" u="none" strike="noStrike" cap="none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6595946" y="8397757"/>
            <a:ext cx="1312558" cy="85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3" b="0" i="0" u="none" strike="noStrike" cap="none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7908499" y="7396975"/>
            <a:ext cx="44463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2" b="0" i="0" u="none" strike="noStrike" cap="none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課程發展委員會</a:t>
            </a:r>
            <a:endParaRPr sz="2100"/>
          </a:p>
        </p:txBody>
      </p:sp>
      <p:sp>
        <p:nvSpPr>
          <p:cNvPr id="110" name="Google Shape;110;p2"/>
          <p:cNvSpPr txBox="1"/>
          <p:nvPr/>
        </p:nvSpPr>
        <p:spPr>
          <a:xfrm>
            <a:off x="7908492" y="8550058"/>
            <a:ext cx="51291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2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本校課程計畫亮點</a:t>
            </a:r>
            <a:endParaRPr sz="2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85" y="545123"/>
            <a:ext cx="17391183" cy="93901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ECBA5D0-4E9C-9E5D-6FFF-E26E66955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71" y="215923"/>
            <a:ext cx="16295915" cy="100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91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D2748409-02E4-5AF8-7D1F-9EAA7987C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82" y="741327"/>
            <a:ext cx="6675035" cy="93930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5CF7154E-250A-E5B0-9D80-B90E05363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715149"/>
            <a:ext cx="6796647" cy="94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24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44545F58-A440-53B3-31AD-9102DA7A9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095" y="355767"/>
            <a:ext cx="6903635" cy="971469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1252A123-1CC7-23B0-8B78-AB0EBB42F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696" y="355767"/>
            <a:ext cx="7165218" cy="101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65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F1A7188D-5CD8-7C1B-9C99-861E88D40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48068"/>
            <a:ext cx="6841671" cy="969122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77A1979B-8038-4F79-6380-DE6174681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0" y="248068"/>
            <a:ext cx="6972300" cy="97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62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66EE9AB-DE63-AB94-4918-EC891DEBF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41961"/>
            <a:ext cx="6955971" cy="96431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29FF84A8-476D-68EB-F387-56E68A67F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050" y="356574"/>
            <a:ext cx="6836036" cy="97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46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5ECDE98-25ED-AAA0-9608-1E7C01664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9976" y="1448923"/>
            <a:ext cx="9971632" cy="752838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DB3E6905-C476-18D9-0FB7-7373AA59C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263957" y="1328100"/>
            <a:ext cx="9726032" cy="75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10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ED3A652-9AB1-381E-030F-7A9E7D13B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514" y="285312"/>
            <a:ext cx="13585371" cy="937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16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5E2F0C10-BD24-FC87-F991-A649999C1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089" y="510806"/>
            <a:ext cx="14271171" cy="94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9B8360A-DAD1-D372-84FE-621BB7F9B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331" y="2637560"/>
            <a:ext cx="15496969" cy="60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28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080" y="274320"/>
            <a:ext cx="7045158" cy="971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4666" y="274320"/>
            <a:ext cx="7282296" cy="953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48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"/>
          <p:cNvPicPr preferRelativeResize="0"/>
          <p:nvPr/>
        </p:nvPicPr>
        <p:blipFill rotWithShape="1">
          <a:blip r:embed="rId3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88947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7" name="Google Shape;117;p3"/>
          <p:cNvSpPr txBox="1"/>
          <p:nvPr/>
        </p:nvSpPr>
        <p:spPr>
          <a:xfrm>
            <a:off x="2458779" y="2416742"/>
            <a:ext cx="5547957" cy="109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 b="0" i="0" u="none" strike="noStrike" cap="none" dirty="0" err="1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課程計畫首頁</a:t>
            </a:r>
            <a:endParaRPr dirty="0"/>
          </a:p>
        </p:txBody>
      </p:sp>
      <p:sp>
        <p:nvSpPr>
          <p:cNvPr id="118" name="Google Shape;118;p3"/>
          <p:cNvSpPr txBox="1"/>
          <p:nvPr/>
        </p:nvSpPr>
        <p:spPr>
          <a:xfrm>
            <a:off x="1633853" y="708495"/>
            <a:ext cx="1649851" cy="1487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77" b="1" i="0" u="none" strike="noStrike" cap="none">
                <a:solidFill>
                  <a:srgbClr val="B46955"/>
                </a:solidFill>
                <a:latin typeface="Crimson Pro"/>
                <a:ea typeface="Crimson Pro"/>
                <a:cs typeface="Crimson Pro"/>
                <a:sym typeface="Crimson Pro"/>
              </a:rPr>
              <a:t>01</a:t>
            </a:r>
            <a:endParaRPr/>
          </a:p>
        </p:txBody>
      </p:sp>
      <p:sp>
        <p:nvSpPr>
          <p:cNvPr id="119" name="Google Shape;119;p3"/>
          <p:cNvSpPr txBox="1"/>
          <p:nvPr/>
        </p:nvSpPr>
        <p:spPr>
          <a:xfrm>
            <a:off x="4696027" y="4577800"/>
            <a:ext cx="8813400" cy="255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3"/>
              </a:lnSpc>
            </a:pPr>
            <a:r>
              <a:rPr lang="en-US" sz="5928" dirty="0">
                <a:solidFill>
                  <a:srgbClr val="A7B089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http://163.16.244.72/course_plane/113/index.htm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1180" y="525144"/>
            <a:ext cx="6642862" cy="925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6460" y="525144"/>
            <a:ext cx="6403248" cy="925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81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486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9D2A5B8-2865-497C-D782-D4DEA085C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340" y="383662"/>
            <a:ext cx="13941181" cy="9658906"/>
          </a:xfrm>
          <a:prstGeom prst="rect">
            <a:avLst/>
          </a:prstGeom>
        </p:spPr>
      </p:pic>
      <p:sp>
        <p:nvSpPr>
          <p:cNvPr id="8" name="Google Shape;145;p6">
            <a:extLst>
              <a:ext uri="{FF2B5EF4-FFF2-40B4-BE49-F238E27FC236}">
                <a16:creationId xmlns="" xmlns:a16="http://schemas.microsoft.com/office/drawing/2014/main" id="{FD48E965-2D75-D9B4-B970-52BF9423BDFF}"/>
              </a:ext>
            </a:extLst>
          </p:cNvPr>
          <p:cNvSpPr txBox="1"/>
          <p:nvPr/>
        </p:nvSpPr>
        <p:spPr>
          <a:xfrm>
            <a:off x="685800" y="395040"/>
            <a:ext cx="1735825" cy="98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部定</a:t>
            </a: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20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212C2F4-D057-9332-8C01-1B0235304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260262"/>
            <a:ext cx="14058900" cy="97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93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629C3D84-DFFE-0395-A699-12A4187D6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19533"/>
            <a:ext cx="15544800" cy="97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8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1B1245E-F744-DA8F-2918-F21D93FD3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305190"/>
            <a:ext cx="16390534" cy="93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16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5A2F9B3-9AF4-D770-642C-3546716A2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84073" y="1314286"/>
            <a:ext cx="10257143" cy="762857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B8637EFC-351A-3E5B-EDB6-16BC3774BC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055258" y="587394"/>
            <a:ext cx="9225697" cy="90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45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1D55FD33-F856-CA3E-0077-4F0D3634D5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62425" y="-1923270"/>
            <a:ext cx="6208981" cy="1150463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EE1FEABE-FD95-569B-2AB1-3A984E72B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354667" y="829102"/>
            <a:ext cx="6236093" cy="123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20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7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819237" y="-200142"/>
            <a:ext cx="11468763" cy="1059543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/>
          <p:nvPr/>
        </p:nvSpPr>
        <p:spPr>
          <a:xfrm rot="5400000">
            <a:off x="6663864" y="-154218"/>
            <a:ext cx="10595436" cy="10595436"/>
          </a:xfrm>
          <a:custGeom>
            <a:avLst/>
            <a:gdLst/>
            <a:ahLst/>
            <a:cxnLst/>
            <a:rect l="l" t="t" r="r" b="b"/>
            <a:pathLst>
              <a:path w="10595436" h="10595436" extrusionOk="0">
                <a:moveTo>
                  <a:pt x="0" y="0"/>
                </a:moveTo>
                <a:lnTo>
                  <a:pt x="10595436" y="0"/>
                </a:lnTo>
                <a:lnTo>
                  <a:pt x="10595436" y="10595436"/>
                </a:lnTo>
                <a:lnTo>
                  <a:pt x="0" y="10595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5" name="Google Shape;155;p7"/>
          <p:cNvSpPr txBox="1"/>
          <p:nvPr/>
        </p:nvSpPr>
        <p:spPr>
          <a:xfrm>
            <a:off x="553000" y="418927"/>
            <a:ext cx="1649851" cy="1487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77" b="1" i="0" u="none" strike="noStrike" cap="none">
                <a:solidFill>
                  <a:srgbClr val="CB7D68"/>
                </a:solidFill>
                <a:latin typeface="Crimson Pro"/>
                <a:ea typeface="Crimson Pro"/>
                <a:cs typeface="Crimson Pro"/>
                <a:sym typeface="Crimson Pro"/>
              </a:rPr>
              <a:t>05</a:t>
            </a:r>
            <a:endParaRPr/>
          </a:p>
        </p:txBody>
      </p:sp>
      <p:sp>
        <p:nvSpPr>
          <p:cNvPr id="156" name="Google Shape;156;p7"/>
          <p:cNvSpPr txBox="1"/>
          <p:nvPr/>
        </p:nvSpPr>
        <p:spPr>
          <a:xfrm>
            <a:off x="1984821" y="1896516"/>
            <a:ext cx="13744378" cy="121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彈性學習課程教案規劃設計</a:t>
            </a:r>
            <a:endParaRPr/>
          </a:p>
        </p:txBody>
      </p:sp>
      <p:sp>
        <p:nvSpPr>
          <p:cNvPr id="157" name="Google Shape;157;p7"/>
          <p:cNvSpPr txBox="1"/>
          <p:nvPr/>
        </p:nvSpPr>
        <p:spPr>
          <a:xfrm>
            <a:off x="2755098" y="3839688"/>
            <a:ext cx="11840133" cy="11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1.六年級彈性學習課程教案規劃設計</a:t>
            </a:r>
            <a:endParaRPr dirty="0"/>
          </a:p>
        </p:txBody>
      </p:sp>
      <p:sp>
        <p:nvSpPr>
          <p:cNvPr id="158" name="Google Shape;158;p7"/>
          <p:cNvSpPr txBox="1"/>
          <p:nvPr/>
        </p:nvSpPr>
        <p:spPr>
          <a:xfrm>
            <a:off x="2755098" y="5450651"/>
            <a:ext cx="13570638" cy="181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2.其他年級彈性學習課程教案滾動式修正結果</a:t>
            </a:r>
            <a:endParaRPr/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   (無修正則不用報告)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5645AC3-8E61-18A3-BD92-346AD551F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99" y="580804"/>
            <a:ext cx="6760029" cy="95355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1192626B-B380-3157-C62D-CAB2DC7B2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032" y="751412"/>
            <a:ext cx="9291055" cy="954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22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54557"/>
            <a:ext cx="16696592" cy="892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5;p4"/>
          <p:cNvSpPr/>
          <p:nvPr/>
        </p:nvSpPr>
        <p:spPr>
          <a:xfrm rot="-9869885">
            <a:off x="10389639" y="-442181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246" y="498079"/>
            <a:ext cx="14155615" cy="94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939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9DE6C0F-653B-3B7C-260D-CA64117DF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69" y="223341"/>
            <a:ext cx="6831144" cy="100265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9A5B4CF3-02F5-DC34-2B79-3157BE92C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713" y="345698"/>
            <a:ext cx="10285714" cy="891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04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FF63513-092E-643C-DF20-94A22DE2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57" y="214771"/>
            <a:ext cx="7685714" cy="95170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7E5824F6-ED86-D74A-5BF5-2066C4050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241" y="214771"/>
            <a:ext cx="7733333" cy="951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04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0A48047-9A87-9863-CE8D-2F7F8A7EB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625691"/>
            <a:ext cx="6765587" cy="941199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31446DA6-25A5-6985-5F33-F0880D427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872" y="1028700"/>
            <a:ext cx="9371428" cy="7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11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5D9A0BA5-7DF7-C5B8-8DD8-DABB286EB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13" y="889470"/>
            <a:ext cx="7000000" cy="893546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93F5B3E5-5396-77E9-E074-EEE769BE6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213" y="601293"/>
            <a:ext cx="7238327" cy="94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4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60D989C-2D7C-ED82-C121-347038894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437170"/>
            <a:ext cx="7120741" cy="95518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28CC4838-370E-2AE4-20D9-6BEA14196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2186" y="433117"/>
            <a:ext cx="7357114" cy="9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75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BD12337-C5B9-38EE-1D54-DBE29278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545" y="333818"/>
            <a:ext cx="7088455" cy="1018880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DE1E5120-AD87-40DC-0064-6D6A92805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7945" y="600788"/>
            <a:ext cx="6728532" cy="96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55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6326A792-09DE-854D-243D-05FBBA0E0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50870"/>
            <a:ext cx="6896911" cy="989111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BB3E3D30-0D98-DB45-F970-CFE0FC3F8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166" y="334122"/>
            <a:ext cx="7239936" cy="100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04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7FD45854-760D-0C12-7B16-32F4403A7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89303"/>
            <a:ext cx="6799634" cy="99083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C121B28A-5C29-997F-53AE-258219F8C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555" y="242805"/>
            <a:ext cx="7004351" cy="99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52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0AD4C57-BBB3-4D1A-CB45-16D9802C7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336" y="248105"/>
            <a:ext cx="6924864" cy="101938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C7304BFB-AC07-A86A-28DE-085A7BBC8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136" y="248105"/>
            <a:ext cx="6924864" cy="101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05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8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9237" y="-200142"/>
            <a:ext cx="11468763" cy="1059543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/>
          <p:nvPr/>
        </p:nvSpPr>
        <p:spPr>
          <a:xfrm rot="5400000">
            <a:off x="6286094" y="-154218"/>
            <a:ext cx="10595436" cy="10595436"/>
          </a:xfrm>
          <a:custGeom>
            <a:avLst/>
            <a:gdLst/>
            <a:ahLst/>
            <a:cxnLst/>
            <a:rect l="l" t="t" r="r" b="b"/>
            <a:pathLst>
              <a:path w="10595436" h="10595436" extrusionOk="0">
                <a:moveTo>
                  <a:pt x="0" y="0"/>
                </a:moveTo>
                <a:lnTo>
                  <a:pt x="10595436" y="0"/>
                </a:lnTo>
                <a:lnTo>
                  <a:pt x="10595436" y="10595436"/>
                </a:lnTo>
                <a:lnTo>
                  <a:pt x="0" y="10595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5" name="Google Shape;165;p8"/>
          <p:cNvSpPr/>
          <p:nvPr/>
        </p:nvSpPr>
        <p:spPr>
          <a:xfrm rot="2037754">
            <a:off x="6719061" y="-1928612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094" y="482600"/>
            <a:ext cx="6538366" cy="94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3062" y="3522484"/>
            <a:ext cx="8256238" cy="582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9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"/>
          <p:cNvPicPr preferRelativeResize="0"/>
          <p:nvPr/>
        </p:nvPicPr>
        <p:blipFill rotWithShape="1">
          <a:blip r:embed="rId3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6" name="Google Shape;126;p4"/>
          <p:cNvSpPr txBox="1"/>
          <p:nvPr/>
        </p:nvSpPr>
        <p:spPr>
          <a:xfrm>
            <a:off x="2059213" y="3665455"/>
            <a:ext cx="14329508" cy="190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94" b="0" i="0" u="none" strike="noStrike" cap="none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校訂課程計畫</a:t>
            </a:r>
            <a:endParaRPr/>
          </a:p>
          <a:p>
            <a:pPr marL="0" marR="0" lvl="0" indent="0" algn="l" rtl="0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94" b="0" i="0" u="none" strike="noStrike" cap="none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(含「彈性學習課程」類型與節數分配表)</a:t>
            </a:r>
            <a:endParaRPr/>
          </a:p>
        </p:txBody>
      </p:sp>
      <p:sp>
        <p:nvSpPr>
          <p:cNvPr id="127" name="Google Shape;127;p4"/>
          <p:cNvSpPr txBox="1"/>
          <p:nvPr/>
        </p:nvSpPr>
        <p:spPr>
          <a:xfrm>
            <a:off x="1633853" y="708495"/>
            <a:ext cx="1649851" cy="1487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77" b="1" i="0" u="none" strike="noStrike" cap="none">
                <a:solidFill>
                  <a:srgbClr val="B46955"/>
                </a:solidFill>
                <a:latin typeface="Crimson Pro"/>
                <a:ea typeface="Crimson Pro"/>
                <a:cs typeface="Crimson Pro"/>
                <a:sym typeface="Crimson Pro"/>
              </a:rPr>
              <a:t>02</a:t>
            </a:r>
            <a:endParaRPr/>
          </a:p>
        </p:txBody>
      </p:sp>
      <p:sp>
        <p:nvSpPr>
          <p:cNvPr id="128" name="Google Shape;128;p4"/>
          <p:cNvSpPr txBox="1"/>
          <p:nvPr/>
        </p:nvSpPr>
        <p:spPr>
          <a:xfrm>
            <a:off x="11013103" y="6685400"/>
            <a:ext cx="44595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6" b="1" i="0" u="none" strike="noStrike" cap="none" dirty="0">
                <a:solidFill>
                  <a:srgbClr val="A7B089"/>
                </a:solidFill>
                <a:latin typeface="Noto Sans TC"/>
                <a:ea typeface="Noto Sans TC"/>
                <a:cs typeface="Noto Sans TC"/>
                <a:sym typeface="Noto Sans TC"/>
              </a:rPr>
              <a:t>d2表單</a:t>
            </a: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8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9237" y="-200142"/>
            <a:ext cx="11468763" cy="1059543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/>
          <p:nvPr/>
        </p:nvSpPr>
        <p:spPr>
          <a:xfrm rot="5400000">
            <a:off x="6286094" y="-154218"/>
            <a:ext cx="10595436" cy="10595436"/>
          </a:xfrm>
          <a:custGeom>
            <a:avLst/>
            <a:gdLst/>
            <a:ahLst/>
            <a:cxnLst/>
            <a:rect l="l" t="t" r="r" b="b"/>
            <a:pathLst>
              <a:path w="10595436" h="10595436" extrusionOk="0">
                <a:moveTo>
                  <a:pt x="0" y="0"/>
                </a:moveTo>
                <a:lnTo>
                  <a:pt x="10595436" y="0"/>
                </a:lnTo>
                <a:lnTo>
                  <a:pt x="10595436" y="10595436"/>
                </a:lnTo>
                <a:lnTo>
                  <a:pt x="0" y="10595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5" name="Google Shape;165;p8"/>
          <p:cNvSpPr/>
          <p:nvPr/>
        </p:nvSpPr>
        <p:spPr>
          <a:xfrm rot="2037754">
            <a:off x="6719061" y="-1928612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6" name="Google Shape;166;p8"/>
          <p:cNvSpPr txBox="1"/>
          <p:nvPr/>
        </p:nvSpPr>
        <p:spPr>
          <a:xfrm>
            <a:off x="2595143" y="1604864"/>
            <a:ext cx="10495482" cy="197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49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課程發展委員會</a:t>
            </a:r>
            <a:endParaRPr dirty="0"/>
          </a:p>
        </p:txBody>
      </p:sp>
      <p:sp>
        <p:nvSpPr>
          <p:cNvPr id="167" name="Google Shape;167;p8"/>
          <p:cNvSpPr txBox="1"/>
          <p:nvPr/>
        </p:nvSpPr>
        <p:spPr>
          <a:xfrm>
            <a:off x="1715036" y="3575981"/>
            <a:ext cx="10208400" cy="19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學年度課發會會議紀錄至少4次</a:t>
            </a:r>
            <a:endParaRPr sz="5199" b="1" i="0" u="none" strike="noStrike" cap="none" dirty="0">
              <a:solidFill>
                <a:srgbClr val="000000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（</a:t>
            </a:r>
            <a:r>
              <a:rPr lang="en-US" sz="5199" b="1" i="0" u="none" strike="noStrike" cap="none" dirty="0" err="1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含初審及複審</a:t>
            </a:r>
            <a:r>
              <a:rPr lang="en-US" sz="5199" b="1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）</a:t>
            </a:r>
            <a:endParaRPr dirty="0"/>
          </a:p>
        </p:txBody>
      </p:sp>
      <p:sp>
        <p:nvSpPr>
          <p:cNvPr id="168" name="Google Shape;168;p8"/>
          <p:cNvSpPr txBox="1"/>
          <p:nvPr/>
        </p:nvSpPr>
        <p:spPr>
          <a:xfrm>
            <a:off x="1028700" y="689158"/>
            <a:ext cx="1649851" cy="1487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77" b="1" i="0" u="none" strike="noStrike" cap="none">
                <a:solidFill>
                  <a:srgbClr val="CB7D68"/>
                </a:solidFill>
                <a:latin typeface="Crimson Pro"/>
                <a:ea typeface="Crimson Pro"/>
                <a:cs typeface="Crimson Pro"/>
                <a:sym typeface="Crimson Pro"/>
              </a:rPr>
              <a:t>06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5616C72F-9750-CA0B-75AD-3FAE8C828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421590"/>
            <a:ext cx="7151914" cy="100179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19182626-35E7-672C-923B-965C2CB05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295" y="429361"/>
            <a:ext cx="6888448" cy="97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22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B9681EC-14FA-9810-6078-EC9604D55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458" y="665828"/>
            <a:ext cx="6810856" cy="953778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E531F4B8-E0DB-0144-9E5A-150D3C3C0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931" y="665828"/>
            <a:ext cx="6467598" cy="914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13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479D127-AE4B-17DE-0F9D-F1C4682F8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050" y="362390"/>
            <a:ext cx="6875864" cy="937042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219C5D15-016B-8F6B-3B95-4079B8D17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404" y="372218"/>
            <a:ext cx="6875864" cy="95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674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C45B920-F3C0-53EB-B266-17525206B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275" y="1271278"/>
            <a:ext cx="7481311" cy="81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92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9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677" y="-200142"/>
            <a:ext cx="14806323" cy="1059543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/>
          <p:nvPr/>
        </p:nvSpPr>
        <p:spPr>
          <a:xfrm rot="5400000">
            <a:off x="3133128" y="-154218"/>
            <a:ext cx="10595436" cy="10595436"/>
          </a:xfrm>
          <a:custGeom>
            <a:avLst/>
            <a:gdLst/>
            <a:ahLst/>
            <a:cxnLst/>
            <a:rect l="l" t="t" r="r" b="b"/>
            <a:pathLst>
              <a:path w="10595436" h="10595436" extrusionOk="0">
                <a:moveTo>
                  <a:pt x="0" y="0"/>
                </a:moveTo>
                <a:lnTo>
                  <a:pt x="10595436" y="0"/>
                </a:lnTo>
                <a:lnTo>
                  <a:pt x="10595436" y="10595436"/>
                </a:lnTo>
                <a:lnTo>
                  <a:pt x="0" y="10595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5" name="Google Shape;175;p9"/>
          <p:cNvSpPr/>
          <p:nvPr/>
        </p:nvSpPr>
        <p:spPr>
          <a:xfrm flipH="1">
            <a:off x="780789" y="2250930"/>
            <a:ext cx="7709088" cy="7064328"/>
          </a:xfrm>
          <a:custGeom>
            <a:avLst/>
            <a:gdLst/>
            <a:ahLst/>
            <a:cxnLst/>
            <a:rect l="l" t="t" r="r" b="b"/>
            <a:pathLst>
              <a:path w="7709088" h="7064328" extrusionOk="0">
                <a:moveTo>
                  <a:pt x="7709088" y="0"/>
                </a:moveTo>
                <a:lnTo>
                  <a:pt x="0" y="0"/>
                </a:lnTo>
                <a:lnTo>
                  <a:pt x="0" y="7064328"/>
                </a:lnTo>
                <a:lnTo>
                  <a:pt x="7709088" y="7064328"/>
                </a:lnTo>
                <a:lnTo>
                  <a:pt x="770908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76" name="Google Shape;176;p9"/>
          <p:cNvSpPr txBox="1"/>
          <p:nvPr/>
        </p:nvSpPr>
        <p:spPr>
          <a:xfrm>
            <a:off x="2438757" y="1632850"/>
            <a:ext cx="8693061" cy="123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33" b="0" i="0" u="none" strike="noStrike" cap="none" dirty="0" err="1">
                <a:solidFill>
                  <a:srgbClr val="4C5729"/>
                </a:solidFill>
                <a:latin typeface="Calibri"/>
                <a:ea typeface="Calibri"/>
                <a:cs typeface="Calibri"/>
                <a:sym typeface="Calibri"/>
              </a:rPr>
              <a:t>本校課程計畫亮點</a:t>
            </a:r>
            <a:endParaRPr dirty="0"/>
          </a:p>
        </p:txBody>
      </p:sp>
      <p:sp>
        <p:nvSpPr>
          <p:cNvPr id="177" name="Google Shape;177;p9"/>
          <p:cNvSpPr/>
          <p:nvPr/>
        </p:nvSpPr>
        <p:spPr>
          <a:xfrm rot="-9487697">
            <a:off x="10969931" y="-781141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795237"/>
            <a:ext cx="16916400" cy="88351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14445575" cy="3462560"/>
          </a:xfrm>
        </p:spPr>
        <p:txBody>
          <a:bodyPr>
            <a:normAutofit fontScale="92500"/>
          </a:bodyPr>
          <a:lstStyle/>
          <a:p>
            <a:r>
              <a:rPr lang="zh-TW" altLang="en-US" sz="5400" dirty="0"/>
              <a:t>老師們緊扣學校願景，設計直向與橫向聯結的課程</a:t>
            </a:r>
            <a:endParaRPr lang="en-US" altLang="zh-TW" sz="5400" dirty="0"/>
          </a:p>
          <a:p>
            <a:r>
              <a:rPr lang="zh-TW" altLang="en-US" sz="5400" dirty="0"/>
              <a:t>培養學生素養，藉由八大智能的培養，幫助學童</a:t>
            </a:r>
            <a:endParaRPr lang="en-US" altLang="zh-TW" sz="5400" dirty="0"/>
          </a:p>
          <a:p>
            <a:r>
              <a:rPr lang="zh-TW" altLang="en-US" sz="5400" dirty="0"/>
              <a:t>透過閱讀與活動，認識自我、多元展能，</a:t>
            </a:r>
            <a:endParaRPr lang="en-US" altLang="zh-TW" sz="5400" dirty="0"/>
          </a:p>
          <a:p>
            <a:r>
              <a:rPr lang="zh-TW" altLang="en-US" sz="5400" dirty="0"/>
              <a:t>有機會、有舞台發光發熱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3049621" cy="1470025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highlight>
                  <a:srgbClr val="FFFF00"/>
                </a:highlight>
              </a:rPr>
              <a:t>亮點</a:t>
            </a:r>
            <a:r>
              <a:rPr lang="en-US" altLang="zh-TW" sz="6600" dirty="0">
                <a:highlight>
                  <a:srgbClr val="FFFF00"/>
                </a:highlight>
              </a:rPr>
              <a:t>1</a:t>
            </a:r>
            <a:endParaRPr lang="zh-TW" altLang="en-US" sz="6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98822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028700"/>
            <a:ext cx="16390535" cy="83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副標題 2">
            <a:extLst>
              <a:ext uri="{FF2B5EF4-FFF2-40B4-BE49-F238E27FC236}">
                <a16:creationId xmlns="" xmlns:a16="http://schemas.microsoft.com/office/drawing/2014/main" id="{39A9AB8F-431E-F363-D174-154541BE68B2}"/>
              </a:ext>
            </a:extLst>
          </p:cNvPr>
          <p:cNvSpPr txBox="1">
            <a:spLocks/>
          </p:cNvSpPr>
          <p:nvPr/>
        </p:nvSpPr>
        <p:spPr>
          <a:xfrm>
            <a:off x="1371599" y="3886199"/>
            <a:ext cx="14445575" cy="427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zh-TW" altLang="en-US" sz="5400" dirty="0"/>
              <a:t>課程引用學生舊經驗、搭成鷹架，幫助學童</a:t>
            </a:r>
            <a:endParaRPr lang="en-US" altLang="zh-TW" sz="5400" dirty="0"/>
          </a:p>
          <a:p>
            <a:r>
              <a:rPr lang="zh-TW" altLang="en-US" sz="5400" dirty="0"/>
              <a:t>進一步學習；藉由專題研究和探索的方式，</a:t>
            </a:r>
            <a:endParaRPr lang="en-US" altLang="zh-TW" sz="5400" dirty="0"/>
          </a:p>
          <a:p>
            <a:r>
              <a:rPr lang="zh-TW" altLang="en-US" sz="5400" dirty="0"/>
              <a:t>統整學習概念，透過搭配不同智能的活動方式，</a:t>
            </a:r>
            <a:endParaRPr lang="en-US" altLang="zh-TW" sz="5400" dirty="0"/>
          </a:p>
          <a:p>
            <a:r>
              <a:rPr lang="zh-TW" altLang="en-US" sz="5400" dirty="0"/>
              <a:t>提供不同學習方法與策略，使學童扎實的培養</a:t>
            </a:r>
            <a:r>
              <a:rPr lang="zh-TW" altLang="en-US" sz="5400"/>
              <a:t>相關素養，成為符合學校願景的孩童。</a:t>
            </a:r>
            <a:endParaRPr lang="zh-TW" altLang="en-US" sz="5400" dirty="0"/>
          </a:p>
        </p:txBody>
      </p:sp>
      <p:sp>
        <p:nvSpPr>
          <p:cNvPr id="7" name="標題 1">
            <a:extLst>
              <a:ext uri="{FF2B5EF4-FFF2-40B4-BE49-F238E27FC236}">
                <a16:creationId xmlns="" xmlns:a16="http://schemas.microsoft.com/office/drawing/2014/main" id="{E423B3EA-DFFE-0F06-96A6-C78AC74BD2FF}"/>
              </a:ext>
            </a:extLst>
          </p:cNvPr>
          <p:cNvSpPr txBox="1">
            <a:spLocks/>
          </p:cNvSpPr>
          <p:nvPr/>
        </p:nvSpPr>
        <p:spPr>
          <a:xfrm>
            <a:off x="685800" y="2130425"/>
            <a:ext cx="304962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6600" dirty="0">
                <a:highlight>
                  <a:srgbClr val="FFFF00"/>
                </a:highlight>
              </a:rPr>
              <a:t>亮點</a:t>
            </a:r>
            <a:r>
              <a:rPr lang="en-US" altLang="zh-TW" sz="6600" dirty="0">
                <a:highlight>
                  <a:srgbClr val="FFFF00"/>
                </a:highlight>
              </a:rPr>
              <a:t>2</a:t>
            </a:r>
            <a:endParaRPr lang="zh-TW" altLang="en-US" sz="6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33912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0"/>
          <p:cNvPicPr preferRelativeResize="0"/>
          <p:nvPr/>
        </p:nvPicPr>
        <p:blipFill rotWithShape="1">
          <a:blip r:embed="rId3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861498"/>
            <a:ext cx="17526000" cy="856400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0"/>
          <p:cNvSpPr txBox="1"/>
          <p:nvPr/>
        </p:nvSpPr>
        <p:spPr>
          <a:xfrm>
            <a:off x="3227872" y="3906373"/>
            <a:ext cx="12109749" cy="2772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70" b="0" i="0" u="none" strike="noStrike" cap="none" dirty="0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THANK</a:t>
            </a:r>
            <a:r>
              <a:rPr lang="zh-TW" altLang="en-US" sz="12870" b="0" i="0" u="none" strike="noStrike" cap="none" dirty="0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2870" b="0" i="0" u="none" strike="noStrike" cap="none" dirty="0">
                <a:solidFill>
                  <a:srgbClr val="4C5729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endParaRPr dirty="0"/>
          </a:p>
        </p:txBody>
      </p:sp>
      <p:sp>
        <p:nvSpPr>
          <p:cNvPr id="184" name="Google Shape;184;p10"/>
          <p:cNvSpPr/>
          <p:nvPr/>
        </p:nvSpPr>
        <p:spPr>
          <a:xfrm rot="-9869885">
            <a:off x="10533111" y="-682859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85" name="Google Shape;185;p10"/>
          <p:cNvSpPr/>
          <p:nvPr/>
        </p:nvSpPr>
        <p:spPr>
          <a:xfrm rot="560633">
            <a:off x="-3645176" y="630895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474783"/>
            <a:ext cx="16390535" cy="94956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699" y="826476"/>
            <a:ext cx="16159995" cy="89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45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474783"/>
            <a:ext cx="16390535" cy="94956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340" y="738554"/>
            <a:ext cx="15483254" cy="89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474783"/>
            <a:ext cx="16390535" cy="94956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1159227"/>
            <a:ext cx="15993208" cy="85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124;p4"/>
          <p:cNvPicPr preferRelativeResize="0"/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474783"/>
            <a:ext cx="16390535" cy="94956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4"/>
          <p:cNvSpPr/>
          <p:nvPr/>
        </p:nvSpPr>
        <p:spPr>
          <a:xfrm rot="-9869885">
            <a:off x="10969931" y="-899380"/>
            <a:ext cx="12437528" cy="5348137"/>
          </a:xfrm>
          <a:custGeom>
            <a:avLst/>
            <a:gdLst/>
            <a:ahLst/>
            <a:cxnLst/>
            <a:rect l="l" t="t" r="r" b="b"/>
            <a:pathLst>
              <a:path w="12437528" h="5348137" extrusionOk="0">
                <a:moveTo>
                  <a:pt x="0" y="0"/>
                </a:moveTo>
                <a:lnTo>
                  <a:pt x="12437528" y="0"/>
                </a:lnTo>
                <a:lnTo>
                  <a:pt x="12437528" y="5348137"/>
                </a:lnTo>
                <a:lnTo>
                  <a:pt x="0" y="5348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2084857" y="474783"/>
            <a:ext cx="14278219" cy="92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35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219</Words>
  <Application>Microsoft Office PowerPoint</Application>
  <PresentationFormat>自訂</PresentationFormat>
  <Paragraphs>61</Paragraphs>
  <Slides>58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64" baseType="lpstr">
      <vt:lpstr>Arial</vt:lpstr>
      <vt:lpstr>新細明體</vt:lpstr>
      <vt:lpstr>Noto Sans TC</vt:lpstr>
      <vt:lpstr>Crimson Pro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亮點1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2006-08-16T00:00:00Z</dcterms:created>
  <dcterms:modified xsi:type="dcterms:W3CDTF">2024-07-16T04:09:08Z</dcterms:modified>
</cp:coreProperties>
</file>